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59" r:id="rId1"/>
    <p:sldMasterId id="2147484204" r:id="rId2"/>
  </p:sldMasterIdLst>
  <p:notesMasterIdLst>
    <p:notesMasterId r:id="rId14"/>
  </p:notesMasterIdLst>
  <p:sldIdLst>
    <p:sldId id="744" r:id="rId3"/>
    <p:sldId id="635" r:id="rId4"/>
    <p:sldId id="737" r:id="rId5"/>
    <p:sldId id="787" r:id="rId6"/>
    <p:sldId id="797" r:id="rId7"/>
    <p:sldId id="798" r:id="rId8"/>
    <p:sldId id="796" r:id="rId9"/>
    <p:sldId id="801" r:id="rId10"/>
    <p:sldId id="799" r:id="rId11"/>
    <p:sldId id="800" r:id="rId12"/>
    <p:sldId id="763" r:id="rId1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51" autoAdjust="0"/>
    <p:restoredTop sz="94434" autoAdjust="0"/>
  </p:normalViewPr>
  <p:slideViewPr>
    <p:cSldViewPr>
      <p:cViewPr varScale="1">
        <p:scale>
          <a:sx n="87" d="100"/>
          <a:sy n="87" d="100"/>
        </p:scale>
        <p:origin x="874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205F5F-FC18-4F5F-AD5D-DA51AA5864C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9319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855A3E9-35B9-4758-B1C8-70C8C037767E}" type="slidenum">
              <a:rPr lang="en-GB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 altLang="ru-RU">
              <a:latin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64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0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1888" y="677863"/>
            <a:ext cx="4592637" cy="3444875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Люди вправе ожидать, что пища, которую они едят, будет безопасной и пригодной к употреблению. Болезни пищевого происхождения и вред здоровью, связанный с потреблением пищевой продукции, бывают очень серьезными. Они могут приводить к летальному исходу и оказывать негативное воздействие на здоровье человека в долгосрочной перспективе. Кроме того, вспышки болезней пищевого происхождения способны нанести ущерб торговле и туризму. </a:t>
            </a: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00FE33F-76DA-4852-97CC-26D34EFE3291}" type="slidenum">
              <a:rPr lang="en-GB" altLang="ru-RU" smtClean="0">
                <a:solidFill>
                  <a:srgbClr val="000000"/>
                </a:solidFill>
              </a:rPr>
              <a:pPr/>
              <a:t>2</a:t>
            </a:fld>
            <a:endParaRPr lang="en-GB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5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E34E-92F1-4FE7-A86C-E545B54C186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022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02A0-FEB2-4053-9B1A-0AB95A86653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2331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7661-98FC-4852-AB23-073493A1005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34750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8ED5-2777-4BCC-BA9B-0118D0595D93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73834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C593-CCA1-47F6-AF38-B62519FE463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4662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DD35B-C18A-439C-BEF5-91D047B6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94E47D-EE68-4E7B-8AB2-A36B7D921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55A18-6EA0-40A1-AE2A-BB32F391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5753F-8F68-4792-9BC9-88D84052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EC89D-21B7-45E7-8D8A-DDF1D1D1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4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1538D-3342-449D-9A39-59117B1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173E9-CA5B-403B-9A0B-FE55F7FC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39B05-60F8-49A9-85A0-B41397B9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46FD-C3F9-46C4-A7D0-182B0C94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FB9C-5A7F-4293-A342-87142BCF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70E47-F49A-4E37-9AA4-D0C0C05D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17B-B593-4CD2-A84A-C3A04EFF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1B5D9-759D-4520-97C9-A2F9763C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7C8079-F7A9-4CB4-9AE5-5E40A8BE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2AFAC-18E6-49DA-A89B-F04E6FF3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1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F3197-BD98-4BB1-8892-3F6C79ED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60065-6C97-4C93-AB20-11DDF92D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A069A9-0F4B-4A9F-A923-01AD972A7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7B1168-FBBA-4CDE-8B89-20A35660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2F4BB-C95D-42DE-96DF-9C8F868D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C5051D-578D-43FE-AFC5-F1498929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1B567-3C19-445C-9AD9-768DD9AA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F96B2D-6506-4545-8680-9AD3171C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CC244E-2FB9-4D66-B150-D835CAB7C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D38474-D773-4D65-9BA8-C31633746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370824-80CC-401B-9CCF-A8A40FD06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CDD14-EE79-49A9-A589-F7477CF9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A03F9F-1601-4BFC-BEA1-9BCF8356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B79235-3EE2-4261-9965-ABE24F4E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3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F2F88-6A11-481E-BC65-C8066ED9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D3D56-F054-4EB4-9470-24E1C38F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05BCF-C65F-42FD-8E1F-6169F4D1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47DF9D-512A-46EB-9728-8B4BFEE8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4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D809D9A-9DB0-4160-B264-DE352FA3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964D660-805D-413F-B8D6-550CE6684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365125"/>
            <a:ext cx="1328738" cy="1241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5EAFBF-7F8C-4747-8EDA-94FE5BFCA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99392"/>
            <a:ext cx="12764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19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2DC445-4DF6-438D-ACF2-B687300F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6ADB4B-1F04-46F3-9E96-F7FA26FE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8FCF81-4D86-4261-86C2-62ABAE75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7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E87F-2685-4A5B-BA9A-F1C2D016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3FD83-3734-4F98-BCE5-69EF4FE6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774B2-914E-4646-AFE9-CEFDB3F43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1C83B-939B-489C-9A2C-399E7406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994F67-21A8-4815-8287-AD6E211D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E27E2-4BB2-453B-9705-91EDC683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3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D02E5-B9E1-4787-A8A2-400FC374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56DD99-08D4-491B-B3F4-10D6A0E96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EE2C75-4263-4CF4-A1C4-2671CB007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0E17D-2A66-4D81-8D27-8BCAE007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20580-F4E6-4298-B38F-AB11025E9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0BE3B-F0A8-4D34-B9BB-6FDA7661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0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EBD10-BFC8-4E8B-9F84-E7387697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A04590-5C9D-4DD2-9A79-E016CD75B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CB41C-93FE-46E9-9672-ABEB1792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6B8AE-2334-4062-90CD-222D4D34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B9C3E-59EE-4C90-A981-2FBEE182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0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AF0C70-FA1F-47CD-A09D-BA7DB6571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B1CB78-0081-4F99-B4E2-23F0FF416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B9C80E-7D8F-4088-A75A-A8FD947E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47FAC-FD72-44FF-9DCF-79219B60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9F704-CF8A-4F53-96D2-A18D4A5B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6DA19-43C2-4CDE-A4D1-F87117F7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048EB3-AA22-4247-A00B-905168B1A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8015AE-868C-43BB-80EB-11FC30C6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F5D4AF-26AC-418B-AF72-0358742D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ACE5D-C40F-43A2-A793-70C6BF08C9AF}" type="slidenum">
              <a:rPr lang="en-GB" altLang="ru-RU" smtClean="0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86583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E4DB-B003-4DC8-8C96-B0258845A93C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3413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8A65-3053-41F6-B01B-8729DFDFA82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51799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E053-2916-4F9D-A5E2-267B9E348739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70461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DBD3-AEA7-4877-9F43-61934FE7FEB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8110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56D3-24BA-403C-A830-F38840B50BA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16766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6302-749A-4D46-B9A9-A52CBACEE434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6428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EACE5D-C40F-43A2-A793-70C6BF08C9AF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203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6104C-B5E2-424B-BCDF-42AEECD5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7E5233-B63E-412D-BD40-7A33F88BC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CAACE-2FE8-4FDC-80A9-4E09EFFFF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B16E-1071-4B6E-87B8-F5C82075C1C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3FE12-3452-4266-81AB-9239F92C5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6AC80-0B43-47A6-8844-006DA4D1F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14B0-9792-49CA-B339-3D9CEA8440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922CF0-2E2F-49CE-BE8F-9BAE2A1962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9" y="-99392"/>
            <a:ext cx="127642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_________Microsoft_Word.docx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azabek.kg/news:2132076/?f=c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622520" y="1946644"/>
            <a:ext cx="6624736" cy="2397451"/>
          </a:xfrm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1655" algn="l"/>
              </a:tabLs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стандартов системы пищевой безопасности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HACCP/FSSC/ISO22000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/Organic/Fair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кыргызскому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меду</a:t>
            </a:r>
            <a:endParaRPr lang="en-GB" altLang="ru-RU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30250" y="0"/>
            <a:ext cx="8091488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>
                <a:srgbClr val="FF3399"/>
              </a:buClr>
              <a:buFont typeface="Bookman Old Style" panose="02050604050505020204" pitchFamily="18" charset="0"/>
              <a:buNone/>
            </a:pP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>           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60363" y="295275"/>
            <a:ext cx="84470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3399"/>
              </a:buClr>
              <a:buFont typeface="Bookman Old Style" panose="02050604050505020204" pitchFamily="18" charset="0"/>
              <a:buNone/>
            </a:pP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</a:b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> </a:t>
            </a:r>
            <a:b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</a:b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</a:b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</a:b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</a:br>
            <a: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2000" b="1">
                <a:solidFill>
                  <a:srgbClr val="FF3399"/>
                </a:solidFill>
                <a:latin typeface="Bookman Old Style" panose="02050604050505020204" pitchFamily="18" charset="0"/>
              </a:rPr>
            </a:br>
            <a:r>
              <a:rPr lang="en-GB" altLang="ru-RU" sz="2000" b="1">
                <a:solidFill>
                  <a:srgbClr val="FFFF99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2000" b="1">
                <a:solidFill>
                  <a:srgbClr val="FFFF99"/>
                </a:solidFill>
                <a:latin typeface="Bookman Old Style" panose="02050604050505020204" pitchFamily="18" charset="0"/>
              </a:rPr>
            </a:br>
            <a:r>
              <a:rPr lang="en-GB" altLang="ru-RU" sz="1800" b="1">
                <a:solidFill>
                  <a:srgbClr val="00FFFF"/>
                </a:solidFill>
                <a:latin typeface="Bookman Old Style" panose="02050604050505020204" pitchFamily="18" charset="0"/>
              </a:rPr>
              <a:t/>
            </a:r>
            <a:br>
              <a:rPr lang="en-GB" altLang="ru-RU" sz="1800" b="1">
                <a:solidFill>
                  <a:srgbClr val="00FFFF"/>
                </a:solidFill>
                <a:latin typeface="Bookman Old Style" panose="02050604050505020204" pitchFamily="18" charset="0"/>
              </a:rPr>
            </a:br>
            <a:endParaRPr lang="en-GB" altLang="ru-RU" sz="1800" b="1">
              <a:solidFill>
                <a:srgbClr val="00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945323" y="5462284"/>
            <a:ext cx="62675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000" b="1" dirty="0">
                <a:solidFill>
                  <a:srgbClr val="005493"/>
                </a:solidFill>
              </a:rPr>
              <a:t>Эксперт </a:t>
            </a:r>
            <a:r>
              <a:rPr lang="ru-RU" altLang="ru-RU" sz="2000" b="1" dirty="0" err="1">
                <a:solidFill>
                  <a:srgbClr val="005493"/>
                </a:solidFill>
              </a:rPr>
              <a:t>Чынара</a:t>
            </a:r>
            <a:r>
              <a:rPr lang="ru-RU" altLang="ru-RU" sz="2000" b="1" dirty="0">
                <a:solidFill>
                  <a:srgbClr val="005493"/>
                </a:solidFill>
              </a:rPr>
              <a:t> </a:t>
            </a:r>
            <a:r>
              <a:rPr lang="ru-RU" altLang="ru-RU" sz="2000" b="1" dirty="0" err="1">
                <a:solidFill>
                  <a:srgbClr val="005493"/>
                </a:solidFill>
              </a:rPr>
              <a:t>Серкебаева</a:t>
            </a:r>
            <a:endParaRPr lang="ru-RU" altLang="ru-RU" sz="2000" b="1" dirty="0">
              <a:solidFill>
                <a:srgbClr val="005493"/>
              </a:solidFill>
            </a:endParaRP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400" b="1" dirty="0">
                <a:solidFill>
                  <a:srgbClr val="005493"/>
                </a:solidFill>
              </a:rPr>
              <a:t>Бишкек, 07 октября 2024</a:t>
            </a:r>
            <a:endParaRPr lang="en-GB" altLang="ru-RU" sz="1400" b="1" dirty="0">
              <a:solidFill>
                <a:srgbClr val="005493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6C1A10-CF42-4E10-9C26-3627A5863E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1857375" cy="1743075"/>
          </a:xfrm>
          <a:prstGeom prst="rect">
            <a:avLst/>
          </a:prstGeom>
          <a:noFill/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95158"/>
              </p:ext>
            </p:extLst>
          </p:nvPr>
        </p:nvGraphicFramePr>
        <p:xfrm>
          <a:off x="403623" y="149664"/>
          <a:ext cx="8480769" cy="1833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5925852" imgH="1371952" progId="Word.Document.12">
                  <p:embed/>
                </p:oleObj>
              </mc:Choice>
              <mc:Fallback>
                <p:oleObj name="Document" r:id="rId5" imgW="5925852" imgH="1371952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623" y="149664"/>
                        <a:ext cx="8480769" cy="1833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317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A1D517D-65D2-4761-861A-E185E8FD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Проведен 2х </a:t>
            </a:r>
            <a:r>
              <a:rPr lang="ru-RU" dirty="0" err="1"/>
              <a:t>дневный</a:t>
            </a:r>
            <a:r>
              <a:rPr lang="ru-RU" dirty="0"/>
              <a:t> тренинг для руководителей</a:t>
            </a:r>
          </a:p>
          <a:p>
            <a:r>
              <a:rPr lang="ru-RU" dirty="0"/>
              <a:t>Рассмотрены вопросы: </a:t>
            </a:r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800403-D068-4A37-A4DE-ABA94A53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Тренинг для руководителей 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CAD9065-7152-476F-BDE1-11A1E8311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09"/>
              </p:ext>
            </p:extLst>
          </p:nvPr>
        </p:nvGraphicFramePr>
        <p:xfrm>
          <a:off x="1043608" y="2852936"/>
          <a:ext cx="6483746" cy="2739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3746">
                  <a:extLst>
                    <a:ext uri="{9D8B030D-6E8A-4147-A177-3AD203B41FA5}">
                      <a16:colId xmlns:a16="http://schemas.microsoft.com/office/drawing/2014/main" val="3002687145"/>
                    </a:ext>
                  </a:extLst>
                </a:gridCol>
              </a:tblGrid>
              <a:tr h="213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пищевая безопасность важна для развития вашего бизнеса?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603764"/>
                  </a:ext>
                </a:extLst>
              </a:tr>
              <a:tr h="436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Зачем предприятию система пищевой безопасности? В чем моя роль как руководителя? Что это даст моему предприятию? Сколько это стоит и когда окупится?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670302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Как пищевая безопасность обеспечит рост моих продаж? Как пищевая безопасность минимизирует риски и привлекает инвесторов?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601052"/>
                  </a:ext>
                </a:extLst>
              </a:tr>
              <a:tr h="43633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effectLst/>
                        </a:rPr>
                        <a:t>Mеждународное</a:t>
                      </a:r>
                      <a:r>
                        <a:rPr lang="ru-RU" sz="1400" dirty="0" smtClean="0">
                          <a:effectLst/>
                        </a:rPr>
                        <a:t> законодательство по безопасности пищевых продуктов/ Европейский Союз, ОАЭ Саудовская Аравия, Катар, США, Кыргызстан.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079864"/>
                  </a:ext>
                </a:extLst>
              </a:tr>
              <a:tr h="43633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Требования частных стандартов и сертификация (стандарты IFS, BRC и FSSC/ISO 22000, </a:t>
                      </a:r>
                      <a:r>
                        <a:rPr lang="ru-RU" sz="1400" dirty="0" err="1" smtClean="0">
                          <a:effectLst/>
                        </a:rPr>
                        <a:t>Organic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  <a:r>
                        <a:rPr lang="ru-RU" sz="1400" dirty="0" err="1" smtClean="0">
                          <a:effectLst/>
                        </a:rPr>
                        <a:t>FairTrade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814870"/>
                  </a:ext>
                </a:extLst>
              </a:tr>
              <a:tr h="2132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Глобальная инициатива по безопасности пищевых продуктов (GFSI) и Форум потребительских товаров (CGF)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08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62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26B6781-847A-459B-AE24-00DCF04C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/>
              <a:t>Вопросы?</a:t>
            </a:r>
            <a:endParaRPr lang="en-US" sz="2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1B5942-375E-48FC-B53E-8BA135B1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9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081" y="246399"/>
            <a:ext cx="5903913" cy="13255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/>
              <a:t/>
            </a:r>
            <a:br>
              <a:rPr lang="ru-RU" i="1" dirty="0"/>
            </a:br>
            <a:r>
              <a:rPr lang="ru-RU" altLang="ru-RU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пищевых продуктов-</a:t>
            </a:r>
            <a:r>
              <a:rPr lang="ru-RU" sz="4000" b="1" i="1" dirty="0">
                <a:solidFill>
                  <a:srgbClr val="7030A0"/>
                </a:solidFill>
              </a:rPr>
              <a:t/>
            </a:r>
            <a:br>
              <a:rPr lang="ru-RU" sz="4000" b="1" i="1" dirty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688" y="1712913"/>
            <a:ext cx="7886700" cy="200411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rgbClr val="0070C0"/>
                </a:solidFill>
              </a:rPr>
              <a:t>Безопасность пищевых продуктов - г</a:t>
            </a:r>
            <a:r>
              <a:rPr lang="ru-RU" sz="2400" dirty="0">
                <a:solidFill>
                  <a:srgbClr val="0070C0"/>
                </a:solidFill>
              </a:rPr>
              <a:t>арантия того, что пищевые продукты не окажут отрицательного воздействия на здоровье потребителя в случае их приготовления и/или использования по назначению.</a:t>
            </a:r>
            <a:r>
              <a:rPr lang="ru-RU" sz="2400" dirty="0"/>
              <a:t> </a:t>
            </a:r>
            <a:r>
              <a:rPr lang="ru-RU" altLang="ru-RU" sz="2400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/>
              <a:t>(ФАО/ВОЗ, 1997). </a:t>
            </a:r>
            <a:endParaRPr lang="ru-RU" sz="2400" i="1" dirty="0"/>
          </a:p>
        </p:txBody>
      </p:sp>
      <p:pic>
        <p:nvPicPr>
          <p:cNvPr id="4098" name="Picture 2" descr="Мед в Кыргызстане Натуральный и 100% Настоящий | Дары Тянь-Шаня">
            <a:extLst>
              <a:ext uri="{FF2B5EF4-FFF2-40B4-BE49-F238E27FC236}">
                <a16:creationId xmlns:a16="http://schemas.microsoft.com/office/drawing/2014/main" id="{6E976A24-D96D-490C-816D-C98093C5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6" y="3857984"/>
            <a:ext cx="20383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ыргызский мёд” - это уже мировой бренд - Новости Кыргызстана. НТРК">
            <a:extLst>
              <a:ext uri="{FF2B5EF4-FFF2-40B4-BE49-F238E27FC236}">
                <a16:creationId xmlns:a16="http://schemas.microsoft.com/office/drawing/2014/main" id="{70C94EFD-C630-4F4C-AD90-8CAA7E19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68052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елый мед /0,25 кг - купить в Бишкеке. aMart.kg: цена, отзывы, описание">
            <a:extLst>
              <a:ext uri="{FF2B5EF4-FFF2-40B4-BE49-F238E27FC236}">
                <a16:creationId xmlns:a16="http://schemas.microsoft.com/office/drawing/2014/main" id="{209DF3B8-2411-49F9-BE73-9BC07AE8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59461"/>
            <a:ext cx="144016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993032"/>
            <a:ext cx="424847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По данным ветеринарной </a:t>
            </a:r>
            <a:r>
              <a:rPr lang="ru-RU" sz="1700" dirty="0">
                <a:solidFill>
                  <a:schemeClr val="tx1"/>
                </a:solidFill>
              </a:rPr>
              <a:t>службы при </a:t>
            </a:r>
            <a:r>
              <a:rPr lang="ru-RU" sz="1700" dirty="0" err="1" smtClean="0">
                <a:solidFill>
                  <a:schemeClr val="tx1"/>
                </a:solidFill>
              </a:rPr>
              <a:t>Минводсельпром</a:t>
            </a:r>
            <a:r>
              <a:rPr lang="ru-RU" sz="1700" dirty="0" smtClean="0">
                <a:solidFill>
                  <a:schemeClr val="tx1"/>
                </a:solidFill>
              </a:rPr>
              <a:t>, </a:t>
            </a:r>
            <a:r>
              <a:rPr lang="ru-RU" sz="1700" dirty="0">
                <a:solidFill>
                  <a:schemeClr val="tx1"/>
                </a:solidFill>
              </a:rPr>
              <a:t>в 2022 году Кыргызстан экспортировал 258,4 тонны меда, а в 2023-м - 439 </a:t>
            </a:r>
            <a:r>
              <a:rPr lang="ru-RU" sz="1700" dirty="0" smtClean="0">
                <a:solidFill>
                  <a:schemeClr val="tx1"/>
                </a:solidFill>
              </a:rPr>
              <a:t>тонн.</a:t>
            </a:r>
            <a:endParaRPr lang="ru-RU" sz="1700" dirty="0">
              <a:solidFill>
                <a:schemeClr val="tx1"/>
              </a:solidFill>
            </a:endParaRPr>
          </a:p>
          <a:p>
            <a:pPr algn="just"/>
            <a:endParaRPr lang="ru-RU" sz="1700" b="1" dirty="0">
              <a:solidFill>
                <a:schemeClr val="tx1"/>
              </a:solidFill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За 5 месяцев Кыргызстан начал экспортировать мед почти в 1,5 раза дороже, - </a:t>
            </a:r>
            <a:r>
              <a:rPr lang="ru-RU" sz="1700" dirty="0" err="1">
                <a:solidFill>
                  <a:schemeClr val="tx1"/>
                </a:solidFill>
              </a:rPr>
              <a:t>Нацстатком</a:t>
            </a:r>
            <a:r>
              <a:rPr lang="ru-RU" sz="1700" dirty="0">
                <a:solidFill>
                  <a:schemeClr val="tx1"/>
                </a:solidFill>
              </a:rPr>
              <a:t>. 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endParaRPr lang="ru-RU" sz="1700" dirty="0" smtClean="0">
              <a:solidFill>
                <a:schemeClr val="tx1"/>
              </a:solidFill>
              <a:hlinkClick r:id="rId2"/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  <a:hlinkClick r:id="rId2"/>
              </a:rPr>
              <a:t>www.tazabek.kg/news:2132076</a:t>
            </a:r>
            <a:r>
              <a:rPr lang="ru-RU" sz="1700" dirty="0">
                <a:solidFill>
                  <a:schemeClr val="tx1"/>
                </a:solidFill>
                <a:hlinkClick r:id="rId2"/>
              </a:rPr>
              <a:t>/?f=cp</a:t>
            </a:r>
            <a:endParaRPr lang="ru-RU" sz="1700" dirty="0">
              <a:solidFill>
                <a:schemeClr val="tx1"/>
              </a:solidFill>
            </a:endParaRPr>
          </a:p>
          <a:p>
            <a:pPr algn="just"/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r>
              <a:rPr lang="ru-RU" sz="1700" dirty="0" smtClean="0">
                <a:solidFill>
                  <a:schemeClr val="tx1"/>
                </a:solidFill>
              </a:rPr>
              <a:t>Основные </a:t>
            </a:r>
            <a:r>
              <a:rPr lang="ru-RU" sz="1700" dirty="0">
                <a:solidFill>
                  <a:schemeClr val="tx1"/>
                </a:solidFill>
              </a:rPr>
              <a:t>страны-импортеры мёда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Казахстан 47%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Китай 25%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Россия 11%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Саудовская Аравия 8%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</a:rPr>
              <a:t>Другие 9%</a:t>
            </a:r>
          </a:p>
          <a:p>
            <a:pPr algn="just"/>
            <a:endParaRPr lang="ru-RU" sz="1700" dirty="0">
              <a:solidFill>
                <a:schemeClr val="tx1"/>
              </a:solidFill>
            </a:endParaRPr>
          </a:p>
          <a:p>
            <a:pPr algn="just"/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Экспорт меда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0733A14-728A-4657-A312-D7B39078D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916832"/>
            <a:ext cx="36004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09F3273-F77F-441D-80E7-6A263265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Посещение производственных цехов и проведение диагностики;</a:t>
            </a:r>
          </a:p>
          <a:p>
            <a:r>
              <a:rPr lang="ru-RU" sz="2800" dirty="0"/>
              <a:t>Анализ и оценка выполнения требований рынка;</a:t>
            </a:r>
          </a:p>
          <a:p>
            <a:r>
              <a:rPr lang="ru-RU" sz="2800" dirty="0"/>
              <a:t>Определение необходимости дополнительного технологического оборудования;</a:t>
            </a:r>
          </a:p>
          <a:p>
            <a:r>
              <a:rPr lang="ru-RU" sz="2800" dirty="0"/>
              <a:t>Проведение общего тренинга для высшего руководства по требованиям рынка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D7B30A2-7812-4D09-AB02-C55D5EEF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Выполненные мероприятия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4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35A3A9C-4D23-4B9F-ADB8-B4D9574E6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В рамках компонента по </a:t>
            </a:r>
            <a:r>
              <a:rPr lang="ru-RU" sz="3200" dirty="0" smtClean="0"/>
              <a:t>усилению ЦДС </a:t>
            </a:r>
            <a:r>
              <a:rPr lang="ru-RU" sz="3200" dirty="0"/>
              <a:t>«</a:t>
            </a:r>
            <a:r>
              <a:rPr lang="ru-RU" sz="3200" dirty="0" smtClean="0"/>
              <a:t>Меда натурального» </a:t>
            </a:r>
            <a:r>
              <a:rPr lang="ru-RU" sz="3200" dirty="0"/>
              <a:t>проведена диагностическая </a:t>
            </a:r>
            <a:r>
              <a:rPr lang="ru-RU" sz="3200" dirty="0" smtClean="0"/>
              <a:t>оценка </a:t>
            </a:r>
            <a:r>
              <a:rPr lang="ru-RU" sz="3200" dirty="0" smtClean="0">
                <a:solidFill>
                  <a:srgbClr val="0070C0"/>
                </a:solidFill>
              </a:rPr>
              <a:t>готовности </a:t>
            </a:r>
            <a:r>
              <a:rPr lang="ru-RU" sz="3200" dirty="0">
                <a:solidFill>
                  <a:srgbClr val="0070C0"/>
                </a:solidFill>
              </a:rPr>
              <a:t>предприятия на предмет </a:t>
            </a:r>
            <a:r>
              <a:rPr lang="ru-RU" sz="3200" dirty="0"/>
              <a:t>создания условий, внедрения и/или сертификации на соответствие требованиям целевых рынков</a:t>
            </a:r>
            <a:endParaRPr lang="en-US" sz="32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F2A12AF-D3A4-4EB3-AF45-90C1EA4A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Цель визитов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8FAC1F3-6741-427C-99D1-9364BD75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/>
              <a:t>ОсОО</a:t>
            </a:r>
            <a:r>
              <a:rPr lang="ru-RU" sz="3200" dirty="0"/>
              <a:t> </a:t>
            </a:r>
            <a:r>
              <a:rPr lang="ru-RU" sz="3200" dirty="0" smtClean="0"/>
              <a:t>Аман-</a:t>
            </a:r>
            <a:r>
              <a:rPr lang="ru-RU" sz="3200" dirty="0" err="1" smtClean="0"/>
              <a:t>Гринфуд</a:t>
            </a:r>
            <a:endParaRPr lang="ru-RU" sz="3200" dirty="0"/>
          </a:p>
          <a:p>
            <a:r>
              <a:rPr lang="ru-RU" sz="3200" dirty="0" err="1"/>
              <a:t>ОсОО</a:t>
            </a:r>
            <a:r>
              <a:rPr lang="ru-RU" sz="3200" dirty="0"/>
              <a:t> Дары Тянь-Шаня </a:t>
            </a:r>
          </a:p>
          <a:p>
            <a:r>
              <a:rPr lang="ru-RU" sz="3200" dirty="0" smtClean="0"/>
              <a:t>ИП </a:t>
            </a:r>
            <a:r>
              <a:rPr lang="ru-RU" sz="3200" dirty="0" err="1" smtClean="0"/>
              <a:t>Галиев</a:t>
            </a:r>
            <a:r>
              <a:rPr lang="ru-RU" sz="3200" dirty="0" smtClean="0"/>
              <a:t> А.А. </a:t>
            </a:r>
          </a:p>
          <a:p>
            <a:r>
              <a:rPr lang="ru-RU" sz="3200" dirty="0" err="1" smtClean="0"/>
              <a:t>ОсОО</a:t>
            </a:r>
            <a:r>
              <a:rPr lang="ru-RU" sz="3200" dirty="0" smtClean="0"/>
              <a:t> </a:t>
            </a:r>
            <a:r>
              <a:rPr lang="ru-RU" sz="3200" dirty="0" err="1" smtClean="0"/>
              <a:t>Нур</a:t>
            </a:r>
            <a:r>
              <a:rPr lang="ru-RU" sz="3200" dirty="0" smtClean="0"/>
              <a:t> Бал</a:t>
            </a:r>
          </a:p>
          <a:p>
            <a:r>
              <a:rPr lang="ru-RU" sz="3200" dirty="0" err="1" smtClean="0"/>
              <a:t>ОсОО</a:t>
            </a:r>
            <a:r>
              <a:rPr lang="ru-RU" sz="3200" dirty="0"/>
              <a:t> Бизнес Лак</a:t>
            </a:r>
          </a:p>
          <a:p>
            <a:r>
              <a:rPr lang="ru-RU" sz="3200" dirty="0" err="1" smtClean="0"/>
              <a:t>ОсОО</a:t>
            </a:r>
            <a:r>
              <a:rPr lang="ru-RU" sz="3200" dirty="0" smtClean="0"/>
              <a:t> </a:t>
            </a:r>
            <a:r>
              <a:rPr lang="ru-RU" sz="3200" dirty="0" err="1" smtClean="0"/>
              <a:t>Балкинг</a:t>
            </a:r>
            <a:endParaRPr lang="ru-RU" sz="3200" dirty="0" smtClean="0"/>
          </a:p>
          <a:p>
            <a:r>
              <a:rPr lang="ky-KG" sz="3200" dirty="0" smtClean="0"/>
              <a:t>ОсОО Бал Аары</a:t>
            </a:r>
            <a:endParaRPr lang="ru-RU" sz="3200" dirty="0"/>
          </a:p>
          <a:p>
            <a:r>
              <a:rPr lang="ru-RU" sz="3200" dirty="0" err="1" smtClean="0"/>
              <a:t>ОсОО</a:t>
            </a:r>
            <a:r>
              <a:rPr lang="ru-RU" sz="3200" dirty="0" smtClean="0"/>
              <a:t> </a:t>
            </a:r>
            <a:r>
              <a:rPr lang="ru-RU" sz="3200" dirty="0" err="1" smtClean="0"/>
              <a:t>Шень</a:t>
            </a:r>
            <a:r>
              <a:rPr lang="ru-RU" sz="3200" dirty="0" smtClean="0"/>
              <a:t> </a:t>
            </a:r>
            <a:r>
              <a:rPr lang="ru-RU" sz="3200" dirty="0" err="1" smtClean="0"/>
              <a:t>Чжень</a:t>
            </a:r>
            <a:r>
              <a:rPr lang="ru-RU" sz="3200" dirty="0" smtClean="0"/>
              <a:t> новый Шелковый путь</a:t>
            </a:r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6D0986-C9BD-4852-BA76-042F8755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Отобранные компании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8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60AE945-6D99-458F-A0E9-43C8EC1D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Визиты на производственные цеха </a:t>
            </a:r>
          </a:p>
          <a:p>
            <a:r>
              <a:rPr lang="ru-RU" sz="2800" dirty="0"/>
              <a:t>Анализ состояния производства текущей ситуации</a:t>
            </a:r>
          </a:p>
          <a:p>
            <a:r>
              <a:rPr lang="ru-RU" sz="2800" dirty="0"/>
              <a:t>Расположение.</a:t>
            </a:r>
          </a:p>
          <a:p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3E6248-0859-4002-9E17-D514BB91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Посещение производственных цехов и проведение диагностики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811F73-8236-428E-9393-597938B8E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717032"/>
            <a:ext cx="1373214" cy="18283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DF7A7B-6FFC-4B2B-B46D-CFFC654D7F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266429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C3A2F4-EFD1-47E5-B83B-6131E5585B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2672715" cy="356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15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D9894AA-0AC5-4F94-8545-FE4F3AAB0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Выпускаемый ассортимент продукции, поставка сырья, поставщики, цены и связи. </a:t>
            </a:r>
          </a:p>
          <a:p>
            <a:r>
              <a:rPr lang="ru-RU" sz="2400" dirty="0"/>
              <a:t> Установленная производственная практика</a:t>
            </a:r>
          </a:p>
          <a:p>
            <a:r>
              <a:rPr lang="ru-RU" sz="2400" dirty="0"/>
              <a:t>Установленная гигиеническая практика </a:t>
            </a:r>
          </a:p>
          <a:p>
            <a:r>
              <a:rPr lang="ru-RU" sz="2400" dirty="0"/>
              <a:t>Определение необходимого оборудования для повышения выпуска готовой продукции</a:t>
            </a:r>
          </a:p>
          <a:p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AEA9004-023B-4CD5-89D1-FFAB30FB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Посещение производственных цехов и проведение диагностики</a:t>
            </a:r>
            <a:br>
              <a:rPr lang="ru-RU" dirty="0"/>
            </a:b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A7C3A3-8F68-4D1E-95E2-67A5D67CA0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93096"/>
            <a:ext cx="2334761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6BCDF-CFA2-43DA-AA05-C6855260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194536"/>
            <a:ext cx="2003386" cy="26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5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0295A85-1667-4EAB-BEA6-B1A8D16B6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Практически все компании заинтересованы во внедрении и сертификации </a:t>
            </a:r>
            <a:r>
              <a:rPr lang="en-GB" dirty="0"/>
              <a:t>ISO 22000</a:t>
            </a:r>
            <a:r>
              <a:rPr lang="ru-RU" dirty="0"/>
              <a:t>;</a:t>
            </a:r>
          </a:p>
          <a:p>
            <a:r>
              <a:rPr lang="ru-RU" dirty="0"/>
              <a:t>У руководства компаний имеется представление о хорошей производственной практике </a:t>
            </a:r>
            <a:r>
              <a:rPr lang="en-GB" dirty="0"/>
              <a:t>GMP</a:t>
            </a:r>
            <a:r>
              <a:rPr lang="ru-RU" dirty="0"/>
              <a:t>;</a:t>
            </a:r>
          </a:p>
          <a:p>
            <a:r>
              <a:rPr lang="ru-RU" dirty="0"/>
              <a:t>Не у всех компаний соответствует инфраструктура: здание в аренде, нет заинтересованности во вложении;</a:t>
            </a:r>
          </a:p>
          <a:p>
            <a:r>
              <a:rPr lang="ru-RU" dirty="0"/>
              <a:t>Имеется минимальное оборудование для производственных целей, некоторые оборудования не отвечают требованиям </a:t>
            </a:r>
            <a:r>
              <a:rPr lang="en-GB" dirty="0"/>
              <a:t>GHP</a:t>
            </a:r>
            <a:r>
              <a:rPr lang="ru-RU" dirty="0"/>
              <a:t>;</a:t>
            </a:r>
          </a:p>
          <a:p>
            <a:r>
              <a:rPr lang="ru-RU" dirty="0"/>
              <a:t>Имеется пробелы с персоналом: набирают временный персонал, без медицинского освидетельствования;</a:t>
            </a:r>
          </a:p>
          <a:p>
            <a:r>
              <a:rPr lang="ru-RU" dirty="0"/>
              <a:t>Есть пробелы в знаниях </a:t>
            </a:r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642277E-D8E0-43AF-838E-9F3173D0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Результаты посещений: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66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506</Words>
  <Application>Microsoft Office PowerPoint</Application>
  <PresentationFormat>Экран (4:3)</PresentationFormat>
  <Paragraphs>66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Times New Roman</vt:lpstr>
      <vt:lpstr>Тема Office</vt:lpstr>
      <vt:lpstr>Специальное оформление</vt:lpstr>
      <vt:lpstr>Document</vt:lpstr>
      <vt:lpstr>Требования стандартов системы пищевой безопасности HACCP/FSSC/ISO22000 /Organic/Fair Trade к кыргызскому меду</vt:lpstr>
      <vt:lpstr> Безопасность пищевых продуктов- </vt:lpstr>
      <vt:lpstr>Презентация PowerPoint</vt:lpstr>
      <vt:lpstr>Выполненные мероприятия</vt:lpstr>
      <vt:lpstr>Цель визитов </vt:lpstr>
      <vt:lpstr>Отобранные компании</vt:lpstr>
      <vt:lpstr>Посещение производственных цехов и проведение диагностики </vt:lpstr>
      <vt:lpstr>Посещение производственных цехов и проведение диагностики </vt:lpstr>
      <vt:lpstr>Результаты посещений:</vt:lpstr>
      <vt:lpstr>Тренинг для руководителей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ВНЕДРЕНИЕ СИСТЕМЫ  ХАССП ОБЗОР КУРСА И ВВЕДЕНИЕ В БЕЗОПАСНОСТЬ ПИЩЕВЫХ ПРОДУКТОВ И СИСТЕМУ ХАССП</dc:title>
  <dc:creator>GA</dc:creator>
  <cp:lastModifiedBy>TES CENTRE</cp:lastModifiedBy>
  <cp:revision>284</cp:revision>
  <dcterms:modified xsi:type="dcterms:W3CDTF">2025-02-13T07:53:51Z</dcterms:modified>
</cp:coreProperties>
</file>